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5" r:id="rId10"/>
    <p:sldId id="257" r:id="rId11"/>
    <p:sldId id="267" r:id="rId12"/>
    <p:sldId id="266" r:id="rId13"/>
    <p:sldId id="264" r:id="rId14"/>
    <p:sldId id="268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35EC3-AAE2-43EC-B73D-70DF706FC00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64F34-5CA2-4581-87C1-DDC6D3124C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4930-BEBA-4337-82D1-156534CF8076}" type="datetime1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753B-597D-4DD8-BEC4-3C4421ABCF14}" type="datetime1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240A-E653-46BC-8C1F-12E282059048}" type="datetime1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9A4E-6F8A-4BD5-8E6C-0CA21E70EE1C}" type="datetime1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B055-2634-4B63-822A-8EE9C30D2B78}" type="datetime1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D8AA-9390-4152-892F-60D823D89E2B}" type="datetime1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733E-DF93-4FFC-B93C-82F66E5A3B2F}" type="datetime1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2A81-3F88-466C-9D4D-97BD0000F186}" type="datetime1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28A9-552A-487B-AFCC-E3661447D9C8}" type="datetime1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B93E-7789-4E92-80D2-F5F3DE8FAECB}" type="datetime1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9F99-470F-43D5-A468-21EDEB56E251}" type="datetime1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D5C2-364D-48F4-AAB0-08B2331696DD}" type="datetime1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16B1-FA31-4542-8B37-BEE05EFB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209799"/>
          </a:xfrm>
        </p:spPr>
        <p:txBody>
          <a:bodyPr/>
          <a:lstStyle/>
          <a:p>
            <a:r>
              <a:rPr lang="en-US" dirty="0" smtClean="0"/>
              <a:t>IMPROVING WASTE MGT IN AURANGABAD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6400800" cy="3886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Arial" charset="0"/>
                <a:cs typeface="Arial" charset="0"/>
              </a:rPr>
              <a:t>Almitra</a:t>
            </a:r>
            <a:r>
              <a:rPr lang="en-US" b="1" dirty="0" smtClean="0">
                <a:latin typeface="Arial" charset="0"/>
                <a:cs typeface="Arial" charset="0"/>
              </a:rPr>
              <a:t>  H  Patel</a:t>
            </a:r>
          </a:p>
          <a:p>
            <a:r>
              <a:rPr lang="en-US" b="1" dirty="0" smtClean="0">
                <a:latin typeface="Arial" charset="0"/>
                <a:cs typeface="Arial" charset="0"/>
              </a:rPr>
              <a:t>Member, Supreme Court Committee for Solid Waste Management in Class 1 Cities </a:t>
            </a:r>
          </a:p>
          <a:p>
            <a:endParaRPr lang="en-US" sz="1400" b="1" dirty="0" smtClean="0">
              <a:latin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cs typeface="Arial" charset="0"/>
              </a:rPr>
              <a:t>almitrapatel@rediffmail.com </a:t>
            </a:r>
          </a:p>
          <a:p>
            <a:r>
              <a:rPr lang="en-US" b="1" dirty="0" smtClean="0">
                <a:latin typeface="Arial" charset="0"/>
                <a:cs typeface="Arial" charset="0"/>
              </a:rPr>
              <a:t>www.almitrapatel.com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3078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DAILY COLLECTION  REQD  ONLY FOR WET WASTE &amp; </a:t>
            </a:r>
            <a:r>
              <a:rPr lang="en-US" sz="3600" dirty="0" smtClean="0"/>
              <a:t>Domestic </a:t>
            </a:r>
            <a:r>
              <a:rPr lang="en-US" sz="3600" dirty="0" smtClean="0"/>
              <a:t>Sanitary </a:t>
            </a:r>
            <a:r>
              <a:rPr lang="en-US" sz="3600" dirty="0" smtClean="0"/>
              <a:t>Waste </a:t>
            </a:r>
            <a:r>
              <a:rPr lang="en-US" sz="3600" dirty="0" smtClean="0"/>
              <a:t>(</a:t>
            </a:r>
            <a:r>
              <a:rPr lang="en-US" sz="3600" dirty="0" err="1" smtClean="0"/>
              <a:t>sanipads</a:t>
            </a:r>
            <a:r>
              <a:rPr lang="en-US" sz="3600" dirty="0" smtClean="0"/>
              <a:t>, </a:t>
            </a:r>
            <a:r>
              <a:rPr lang="en-US" sz="3600" dirty="0" smtClean="0"/>
              <a:t>diapers) </a:t>
            </a:r>
            <a:r>
              <a:rPr lang="en-US" sz="3600" dirty="0" smtClean="0"/>
              <a:t>to be dropped </a:t>
            </a:r>
            <a:r>
              <a:rPr lang="en-US" sz="3600" dirty="0" smtClean="0"/>
              <a:t>off at local hospitals for Biomed Waste pickup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352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KEEP YOUR DRY WASTE FOR WEEKLY SALE or KACHRA DAAN  Donation to Waste-pickers and earn blessings for your children.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630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Unsaleable</a:t>
            </a:r>
            <a:r>
              <a:rPr lang="en-US" dirty="0" smtClean="0"/>
              <a:t> rejects like </a:t>
            </a:r>
            <a:r>
              <a:rPr lang="en-US" dirty="0" err="1" smtClean="0"/>
              <a:t>Kurkure</a:t>
            </a:r>
            <a:r>
              <a:rPr lang="en-US" dirty="0" smtClean="0"/>
              <a:t> chips </a:t>
            </a:r>
            <a:r>
              <a:rPr lang="en-US" dirty="0" err="1" smtClean="0"/>
              <a:t>pkts</a:t>
            </a:r>
            <a:r>
              <a:rPr lang="en-US" dirty="0" smtClean="0"/>
              <a:t> can be shredded to add to tar roads with doubled life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571" y="2209800"/>
            <a:ext cx="588485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697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Bangalore, Bulk generators like hotels, marriage halls and large </a:t>
            </a:r>
            <a:r>
              <a:rPr lang="en-US" dirty="0" err="1" smtClean="0"/>
              <a:t>apartmts</a:t>
            </a:r>
            <a:r>
              <a:rPr lang="en-US" dirty="0" smtClean="0"/>
              <a:t> must manage waste </a:t>
            </a:r>
            <a:r>
              <a:rPr lang="en-US" dirty="0" smtClean="0"/>
              <a:t>on-site. Options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6868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Biobins</a:t>
            </a:r>
            <a:r>
              <a:rPr lang="en-US" dirty="0" smtClean="0"/>
              <a:t> in garden or on terrace</a:t>
            </a:r>
          </a:p>
          <a:p>
            <a:pPr>
              <a:buNone/>
            </a:pPr>
            <a:r>
              <a:rPr lang="en-US" dirty="0" smtClean="0"/>
              <a:t>Biogas units for on-site cooking for hotels, hostels</a:t>
            </a:r>
          </a:p>
          <a:p>
            <a:pPr>
              <a:buNone/>
            </a:pPr>
            <a:r>
              <a:rPr lang="en-US" dirty="0" smtClean="0"/>
              <a:t>Pit or Stack composting for garden waste</a:t>
            </a:r>
          </a:p>
          <a:p>
            <a:pPr>
              <a:buNone/>
            </a:pPr>
            <a:r>
              <a:rPr lang="en-US" dirty="0" smtClean="0"/>
              <a:t>Fuel pellets or briquettes for tender-coconuts</a:t>
            </a:r>
          </a:p>
          <a:p>
            <a:pPr>
              <a:buNone/>
            </a:pPr>
            <a:r>
              <a:rPr lang="en-US" dirty="0" smtClean="0"/>
              <a:t>Plastics to diesel-like fuel  (P2F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 LOCAL  TALENT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Aurangabad’s Mayo Vessels supplies Compost Plants to 26 cities</a:t>
            </a:r>
          </a:p>
          <a:p>
            <a:pPr>
              <a:buNone/>
            </a:pPr>
            <a:r>
              <a:rPr lang="en-US" dirty="0" smtClean="0"/>
              <a:t>T</a:t>
            </a:r>
            <a:r>
              <a:rPr lang="en-US" dirty="0" smtClean="0"/>
              <a:t>hey can also do bio-</a:t>
            </a:r>
            <a:r>
              <a:rPr lang="en-US" dirty="0" err="1" smtClean="0"/>
              <a:t>miining</a:t>
            </a:r>
            <a:r>
              <a:rPr lang="en-US" dirty="0" smtClean="0"/>
              <a:t> at </a:t>
            </a:r>
            <a:r>
              <a:rPr lang="en-US" dirty="0" err="1" smtClean="0"/>
              <a:t>Naregaon</a:t>
            </a:r>
            <a:r>
              <a:rPr lang="en-US" dirty="0" smtClean="0"/>
              <a:t> to clear the site.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V Mete is a major plastics recycler.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Briquetting is locally available, also in </a:t>
            </a:r>
            <a:r>
              <a:rPr lang="en-US" dirty="0" err="1" smtClean="0"/>
              <a:t>Pune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construction sand on roads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70104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ring of stones or sandbags keeps sand off road and saves wastage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NEEDS A </a:t>
            </a:r>
            <a:r>
              <a:rPr lang="en-US" b="1" u="sng" dirty="0" smtClean="0"/>
              <a:t>CITIZENS COMMMITTEE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It can bring Best Practices to Aurangabad</a:t>
            </a:r>
          </a:p>
          <a:p>
            <a:pPr>
              <a:buNone/>
            </a:pPr>
            <a:r>
              <a:rPr lang="en-US" dirty="0" smtClean="0"/>
              <a:t>It can help keep Wet and Dry wastes unmixed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It can help create and implement a Debris Policy</a:t>
            </a:r>
          </a:p>
          <a:p>
            <a:pPr>
              <a:buNone/>
            </a:pPr>
            <a:r>
              <a:rPr lang="en-US" dirty="0" smtClean="0"/>
              <a:t>It can support  MERA AANGAN SAAF  Rules where</a:t>
            </a:r>
          </a:p>
          <a:p>
            <a:pPr>
              <a:buNone/>
            </a:pPr>
            <a:r>
              <a:rPr lang="en-US" dirty="0" smtClean="0"/>
              <a:t>every property owner is responsible for cleanliness</a:t>
            </a:r>
          </a:p>
          <a:p>
            <a:pPr>
              <a:buNone/>
            </a:pPr>
            <a:r>
              <a:rPr lang="en-US" dirty="0" smtClean="0"/>
              <a:t> of their tiny stretch of footpath and drain</a:t>
            </a:r>
          </a:p>
          <a:p>
            <a:pPr>
              <a:buNone/>
            </a:pPr>
            <a:r>
              <a:rPr lang="en-US" dirty="0" smtClean="0"/>
              <a:t>It can support </a:t>
            </a:r>
            <a:r>
              <a:rPr lang="en-US" dirty="0" err="1" smtClean="0"/>
              <a:t>decentralised</a:t>
            </a:r>
            <a:r>
              <a:rPr lang="en-US" dirty="0" smtClean="0"/>
              <a:t> waste mgt which will be more profitable for transport contractors and avoid future tax increases for citizens.</a:t>
            </a:r>
          </a:p>
          <a:p>
            <a:pPr>
              <a:buNone/>
            </a:pPr>
            <a:r>
              <a:rPr lang="en-US" dirty="0" smtClean="0"/>
              <a:t>It will help create and ensure </a:t>
            </a:r>
            <a:r>
              <a:rPr lang="en-US" dirty="0" err="1" smtClean="0"/>
              <a:t>longterm</a:t>
            </a:r>
            <a:r>
              <a:rPr lang="en-US" dirty="0" smtClean="0"/>
              <a:t> 5-year policies.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AURANGABAD </a:t>
            </a:r>
            <a:r>
              <a:rPr lang="en-US" b="1" u="sng" dirty="0" smtClean="0"/>
              <a:t>MUST</a:t>
            </a:r>
            <a:r>
              <a:rPr lang="en-US" dirty="0" smtClean="0"/>
              <a:t> BECOME FULLY COMPLIANT WITH MSW RULES, </a:t>
            </a:r>
            <a:r>
              <a:rPr lang="en-US" b="1" u="sng" dirty="0" smtClean="0"/>
              <a:t>STARTING TODAY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requires unity and full from DC, Commissioner, Mayor and </a:t>
            </a:r>
            <a:r>
              <a:rPr lang="en-US" dirty="0" err="1" smtClean="0"/>
              <a:t>Councillors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Public cooperation will follow.</a:t>
            </a:r>
          </a:p>
          <a:p>
            <a:pPr>
              <a:buNone/>
            </a:pPr>
            <a:r>
              <a:rPr lang="en-US" dirty="0" smtClean="0"/>
              <a:t>Sindhi Colony is already a local model for cleanliness. Citizens decided they wanted a clean and healthy life and worked for it.</a:t>
            </a:r>
          </a:p>
          <a:p>
            <a:pPr>
              <a:buNone/>
            </a:pPr>
            <a:r>
              <a:rPr lang="en-US" dirty="0" smtClean="0"/>
              <a:t>The Clean Cities Foundation can come and help  AMC as they have done in other </a:t>
            </a:r>
            <a:r>
              <a:rPr lang="en-US" dirty="0" smtClean="0"/>
              <a:t>cities.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FOR CENTRALISED WASTE MGT IS A PROBLEM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So DECENTRALISED Waste Management is needed: Zone level, Ward level or on-site for Bulk generators of waste like hotels, </a:t>
            </a:r>
            <a:r>
              <a:rPr lang="en-US" dirty="0" err="1" smtClean="0"/>
              <a:t>apts</a:t>
            </a:r>
            <a:r>
              <a:rPr lang="en-US" dirty="0" smtClean="0"/>
              <a:t>, party halls.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ALL Waste Mgt, it is absolutely necessary to KEEP WASTES UNMIXED: Food waste free of Plastic etc.</a:t>
            </a:r>
          </a:p>
          <a:p>
            <a:pPr>
              <a:buNone/>
            </a:pPr>
            <a:r>
              <a:rPr lang="en-US" dirty="0" smtClean="0"/>
              <a:t>Then WET waste can become Manure for farms</a:t>
            </a:r>
          </a:p>
          <a:p>
            <a:pPr>
              <a:buNone/>
            </a:pPr>
            <a:r>
              <a:rPr lang="en-US" dirty="0" smtClean="0"/>
              <a:t>DRY waste like plastics can be recycled, and hardly 10% needs final disposal anywhere.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KOLAR  HAS NO WASTE-MGT SITE. </a:t>
            </a:r>
            <a:br>
              <a:rPr lang="en-US" dirty="0" smtClean="0"/>
            </a:br>
            <a:r>
              <a:rPr lang="en-US" dirty="0" smtClean="0"/>
              <a:t>CCF HELPED WITH 100% DOOR-TO-DOOR WASTE, SORTED AT DOORSTEP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4135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2-Person </a:t>
            </a:r>
            <a:r>
              <a:rPr lang="en-US" dirty="0" smtClean="0"/>
              <a:t>teams cover 4-500 </a:t>
            </a:r>
            <a:r>
              <a:rPr lang="en-US" dirty="0" smtClean="0"/>
              <a:t>homes, </a:t>
            </a:r>
            <a:r>
              <a:rPr lang="en-US" dirty="0" smtClean="0"/>
              <a:t>6:30-10:30 am and keep sale proceeds of Dry Waste sorted in bags hung on handle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75" y="2362200"/>
            <a:ext cx="59864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Same PK team does afternoon sweeping. Little waste ends on roads as their door-to-door collection covers every house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438400"/>
            <a:ext cx="5892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/>
          <a:lstStyle/>
          <a:p>
            <a:r>
              <a:rPr lang="en-US" dirty="0" smtClean="0"/>
              <a:t>Tractors pick up Wet-waste bins and weigh each one before loading 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2270760"/>
            <a:ext cx="6035040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Tractors unload </a:t>
            </a:r>
            <a:r>
              <a:rPr lang="en-US" dirty="0" smtClean="0"/>
              <a:t>W</a:t>
            </a:r>
            <a:r>
              <a:rPr lang="en-US" dirty="0" smtClean="0"/>
              <a:t>et waste directly </a:t>
            </a:r>
            <a:r>
              <a:rPr lang="en-US" dirty="0" smtClean="0"/>
              <a:t>in 9” layers on wood-frame stacks kept off the ground for self-aeration. No power </a:t>
            </a:r>
            <a:r>
              <a:rPr lang="en-US" dirty="0" err="1" smtClean="0"/>
              <a:t>labour</a:t>
            </a:r>
            <a:r>
              <a:rPr lang="en-US" dirty="0" smtClean="0"/>
              <a:t>  or equipment needed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43" y="2590800"/>
            <a:ext cx="568211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Stacks are auctioned as early as one month after maturing and transport teams share income with 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1" y="21336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16B1-FA31-4542-8B37-BEE05EFB65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560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IMPROVING WASTE MGT IN AURANGABAD 2014</vt:lpstr>
      <vt:lpstr>AURANGABAD MUST BECOME FULLY COMPLIANT WITH MSW RULES, STARTING TODAY</vt:lpstr>
      <vt:lpstr>LAND FOR CENTRALISED WASTE MGT IS A PROBLEM HERE</vt:lpstr>
      <vt:lpstr>KOLAR  HAS NO WASTE-MGT SITE.  CCF HELPED WITH 100% DOOR-TO-DOOR WASTE, SORTED AT DOORSTEP </vt:lpstr>
      <vt:lpstr>2-Person teams cover 4-500 homes, 6:30-10:30 am and keep sale proceeds of Dry Waste sorted in bags hung on handle</vt:lpstr>
      <vt:lpstr>Same PK team does afternoon sweeping. Little waste ends on roads as their door-to-door collection covers every house </vt:lpstr>
      <vt:lpstr>Tractors pick up Wet-waste bins and weigh each one before loading </vt:lpstr>
      <vt:lpstr>Tractors unload Wet waste directly in 9” layers on wood-frame stacks kept off the ground for self-aeration. No power labour  or equipment needed</vt:lpstr>
      <vt:lpstr>Stacks are auctioned as early as one month after maturing and transport teams share income with city</vt:lpstr>
      <vt:lpstr>DAILY COLLECTION  REQD  ONLY FOR WET WASTE &amp; Domestic Sanitary Waste (sanipads, diapers) to be dropped off at local hospitals for Biomed Waste pickup.</vt:lpstr>
      <vt:lpstr>Unsaleable rejects like Kurkure chips pkts can be shredded to add to tar roads with doubled life</vt:lpstr>
      <vt:lpstr>In Bangalore, Bulk generators like hotels, marriage halls and large apartmts must manage waste on-site. Options :</vt:lpstr>
      <vt:lpstr>USE  LOCAL  TALENT !</vt:lpstr>
      <vt:lpstr>Avoid construction sand on roads</vt:lpstr>
      <vt:lpstr>A ring of stones or sandbags keeps sand off road and saves wastage</vt:lpstr>
      <vt:lpstr>CITY NEEDS A CITIZENS COMMMITTEE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WASTE MGT IN AURANGABAD 2014</dc:title>
  <dc:creator>USER</dc:creator>
  <cp:lastModifiedBy>USER</cp:lastModifiedBy>
  <cp:revision>12</cp:revision>
  <dcterms:created xsi:type="dcterms:W3CDTF">2014-08-22T06:00:45Z</dcterms:created>
  <dcterms:modified xsi:type="dcterms:W3CDTF">2014-08-22T10:45:10Z</dcterms:modified>
</cp:coreProperties>
</file>